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72" r:id="rId4"/>
    <p:sldId id="280" r:id="rId5"/>
    <p:sldId id="273" r:id="rId6"/>
    <p:sldId id="276" r:id="rId7"/>
    <p:sldId id="281" r:id="rId8"/>
    <p:sldId id="277" r:id="rId9"/>
    <p:sldId id="287" r:id="rId10"/>
    <p:sldId id="290" r:id="rId11"/>
    <p:sldId id="278" r:id="rId12"/>
    <p:sldId id="282" r:id="rId13"/>
    <p:sldId id="283" r:id="rId14"/>
    <p:sldId id="284" r:id="rId15"/>
    <p:sldId id="285" r:id="rId16"/>
    <p:sldId id="286" r:id="rId17"/>
    <p:sldId id="260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o Roberto Caldart" initials="PRC" lastIdx="1" clrIdx="0">
    <p:extLst>
      <p:ext uri="{19B8F6BF-5375-455C-9EA6-DF929625EA0E}">
        <p15:presenceInfo xmlns:p15="http://schemas.microsoft.com/office/powerpoint/2012/main" userId="Paulo Roberto Calda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IBGE 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Planilha1!$B$2</c:f>
              <c:numCache>
                <c:formatCode>0.0</c:formatCode>
                <c:ptCount val="1"/>
                <c:pt idx="0">
                  <c:v>26.4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69-4F13-B2BA-E0E62FE7D739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CSO 58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Planilha1!$C$2</c:f>
              <c:numCache>
                <c:formatCode>0.0</c:formatCode>
                <c:ptCount val="1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69-4F13-B2BA-E0E62FE7D739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GAM 83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Planilha1!$D$2</c:f>
              <c:numCache>
                <c:formatCode>0.0</c:formatCode>
                <c:ptCount val="1"/>
                <c:pt idx="0">
                  <c:v>24.8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69-4F13-B2BA-E0E62FE7D739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BR 2010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Planilha1!$E$2</c:f>
              <c:numCache>
                <c:formatCode>0.0</c:formatCode>
                <c:ptCount val="1"/>
                <c:pt idx="0">
                  <c:v>27.1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69-4F13-B2BA-E0E62FE7D739}"/>
            </c:ext>
          </c:extLst>
        </c:ser>
        <c:ser>
          <c:idx val="4"/>
          <c:order val="4"/>
          <c:tx>
            <c:strRef>
              <c:f>Planilha1!$F$1</c:f>
              <c:strCache>
                <c:ptCount val="1"/>
                <c:pt idx="0">
                  <c:v>AT 83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Planilha1!$F$2</c:f>
              <c:numCache>
                <c:formatCode>0.0</c:formatCode>
                <c:ptCount val="1"/>
                <c:pt idx="0">
                  <c:v>26.8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69-4F13-B2BA-E0E62FE7D7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3133736"/>
        <c:axId val="213128160"/>
      </c:barChart>
      <c:catAx>
        <c:axId val="213133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3128160"/>
        <c:crosses val="autoZero"/>
        <c:auto val="1"/>
        <c:lblAlgn val="ctr"/>
        <c:lblOffset val="100"/>
        <c:noMultiLvlLbl val="0"/>
      </c:catAx>
      <c:valAx>
        <c:axId val="213128160"/>
        <c:scaling>
          <c:orientation val="minMax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Sobrevida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3133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PROJEÇÃO</a:t>
            </a:r>
            <a:r>
              <a:rPr lang="pt-BR" baseline="0" dirty="0"/>
              <a:t> ATUARIAL RPPS</a:t>
            </a:r>
            <a:endParaRPr lang="pt-B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Receitas Contributivas</c:v>
                </c:pt>
              </c:strCache>
            </c:strRef>
          </c:tx>
          <c:spPr>
            <a:ln w="5080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Planilha1!$A$2:$A$26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cat>
          <c:val>
            <c:numRef>
              <c:f>Planilha1!$B$2:$B$26</c:f>
              <c:numCache>
                <c:formatCode>_(* #,##0.00_);_(* \(#,##0.00\);_(* "-"??_);_(@_)</c:formatCode>
                <c:ptCount val="25"/>
                <c:pt idx="0">
                  <c:v>40396268.349297903</c:v>
                </c:pt>
                <c:pt idx="1">
                  <c:v>41364110.895948112</c:v>
                </c:pt>
                <c:pt idx="2">
                  <c:v>42414248.153319791</c:v>
                </c:pt>
                <c:pt idx="3">
                  <c:v>43044712.840449333</c:v>
                </c:pt>
                <c:pt idx="4">
                  <c:v>43165188.2128077</c:v>
                </c:pt>
                <c:pt idx="5">
                  <c:v>43798884.53551764</c:v>
                </c:pt>
                <c:pt idx="6">
                  <c:v>44178794.374965191</c:v>
                </c:pt>
                <c:pt idx="7">
                  <c:v>44796259.522677436</c:v>
                </c:pt>
                <c:pt idx="8">
                  <c:v>45246090.136601105</c:v>
                </c:pt>
                <c:pt idx="9">
                  <c:v>45679820.312460527</c:v>
                </c:pt>
                <c:pt idx="10">
                  <c:v>46076275.22285834</c:v>
                </c:pt>
                <c:pt idx="11">
                  <c:v>46686697.608877972</c:v>
                </c:pt>
                <c:pt idx="12">
                  <c:v>47314256.99599117</c:v>
                </c:pt>
                <c:pt idx="13">
                  <c:v>47863844.182775587</c:v>
                </c:pt>
                <c:pt idx="14">
                  <c:v>48488278.769042492</c:v>
                </c:pt>
                <c:pt idx="15">
                  <c:v>48814539.052120745</c:v>
                </c:pt>
                <c:pt idx="16">
                  <c:v>49216750.378619805</c:v>
                </c:pt>
                <c:pt idx="17">
                  <c:v>49780426.657601148</c:v>
                </c:pt>
                <c:pt idx="18">
                  <c:v>50387649.952625334</c:v>
                </c:pt>
                <c:pt idx="19">
                  <c:v>50853831.335532248</c:v>
                </c:pt>
                <c:pt idx="20">
                  <c:v>51364172.956182688</c:v>
                </c:pt>
                <c:pt idx="21">
                  <c:v>51811613.048942633</c:v>
                </c:pt>
                <c:pt idx="22">
                  <c:v>52306897.518651806</c:v>
                </c:pt>
                <c:pt idx="23">
                  <c:v>52739454.674682677</c:v>
                </c:pt>
                <c:pt idx="24">
                  <c:v>53384080.065072209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29-4A43-BB9B-AC0290B23ECD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Despesas Previdenciárias</c:v>
                </c:pt>
              </c:strCache>
            </c:strRef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Planilha1!$A$2:$A$26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cat>
          <c:val>
            <c:numRef>
              <c:f>Planilha1!$C$2:$C$26</c:f>
              <c:numCache>
                <c:formatCode>_(* #,##0.00_);_(* \(#,##0.00\);_(* "-"??_);_(@_)</c:formatCode>
                <c:ptCount val="25"/>
                <c:pt idx="0">
                  <c:v>11964633.013859816</c:v>
                </c:pt>
                <c:pt idx="1">
                  <c:v>14970814.415945971</c:v>
                </c:pt>
                <c:pt idx="2">
                  <c:v>18031122.772497132</c:v>
                </c:pt>
                <c:pt idx="3">
                  <c:v>22111511.575685121</c:v>
                </c:pt>
                <c:pt idx="4">
                  <c:v>27637452.497329216</c:v>
                </c:pt>
                <c:pt idx="5">
                  <c:v>32278244.572467215</c:v>
                </c:pt>
                <c:pt idx="6">
                  <c:v>38011963.76896105</c:v>
                </c:pt>
                <c:pt idx="7">
                  <c:v>43367441.085797727</c:v>
                </c:pt>
                <c:pt idx="8">
                  <c:v>47093906.417306192</c:v>
                </c:pt>
                <c:pt idx="9">
                  <c:v>53314801.263784796</c:v>
                </c:pt>
                <c:pt idx="10">
                  <c:v>56855105.885729238</c:v>
                </c:pt>
                <c:pt idx="11">
                  <c:v>62395898.788474582</c:v>
                </c:pt>
                <c:pt idx="12">
                  <c:v>68178573.923639745</c:v>
                </c:pt>
                <c:pt idx="13">
                  <c:v>74499302.012194902</c:v>
                </c:pt>
                <c:pt idx="14">
                  <c:v>80613039.145531073</c:v>
                </c:pt>
                <c:pt idx="15">
                  <c:v>87883703.149009377</c:v>
                </c:pt>
                <c:pt idx="16">
                  <c:v>92876761.504019782</c:v>
                </c:pt>
                <c:pt idx="17">
                  <c:v>95796117.884596825</c:v>
                </c:pt>
                <c:pt idx="18">
                  <c:v>101595006.09141013</c:v>
                </c:pt>
                <c:pt idx="19">
                  <c:v>105364242.84276065</c:v>
                </c:pt>
                <c:pt idx="20">
                  <c:v>109808819.78477508</c:v>
                </c:pt>
                <c:pt idx="21">
                  <c:v>114114243.24047968</c:v>
                </c:pt>
                <c:pt idx="22">
                  <c:v>117816256.13279784</c:v>
                </c:pt>
                <c:pt idx="23">
                  <c:v>121267996.8724905</c:v>
                </c:pt>
                <c:pt idx="24">
                  <c:v>123562483.06103224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29-4A43-BB9B-AC0290B23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3390680"/>
        <c:axId val="293399208"/>
      </c:lineChart>
      <c:catAx>
        <c:axId val="293390680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Períodos Anuais</a:t>
                </a:r>
              </a:p>
            </c:rich>
          </c:tx>
          <c:layout>
            <c:manualLayout>
              <c:xMode val="edge"/>
              <c:yMode val="edge"/>
              <c:x val="0.83282574765409922"/>
              <c:y val="0.697418410016921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3399208"/>
        <c:crosses val="autoZero"/>
        <c:auto val="1"/>
        <c:lblAlgn val="ctr"/>
        <c:lblOffset val="100"/>
        <c:noMultiLvlLbl val="0"/>
      </c:catAx>
      <c:valAx>
        <c:axId val="293399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339068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9049194491204371E-2"/>
                <c:y val="0.35592403795058375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pt-BR" dirty="0"/>
                    <a:t>R$ Milhões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PROJEÇÃO</a:t>
            </a:r>
            <a:r>
              <a:rPr lang="pt-BR" baseline="0" dirty="0"/>
              <a:t> ATUARIAL RPPS</a:t>
            </a:r>
            <a:endParaRPr lang="pt-B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Necessidade de Caixa</c:v>
                </c:pt>
              </c:strCache>
            </c:strRef>
          </c:tx>
          <c:spPr>
            <a:solidFill>
              <a:srgbClr val="C00000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F13-4FB8-B28E-7E8C17C26895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F91-4021-8979-7F22A395A369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F13-4FB8-B28E-7E8C17C26895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F91-4021-8979-7F22A395A369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F13-4FB8-B28E-7E8C17C26895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F91-4021-8979-7F22A395A369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91-4021-8979-7F22A395A36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91-4021-8979-7F22A395A36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91-4021-8979-7F22A395A36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91-4021-8979-7F22A395A36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91-4021-8979-7F22A395A369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91-4021-8979-7F22A395A36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91-4021-8979-7F22A395A369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91-4021-8979-7F22A395A369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F91-4021-8979-7F22A395A36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F91-4021-8979-7F22A395A369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F91-4021-8979-7F22A395A369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F91-4021-8979-7F22A395A36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Planilha1!$A$2:$A$26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cat>
          <c:val>
            <c:numRef>
              <c:f>Planilha1!$B$2:$B$26</c:f>
              <c:numCache>
                <c:formatCode>_(* #,##0.00_);_(* \(#,##0.00\);_(* "-"??_);_(@_)</c:formatCode>
                <c:ptCount val="25"/>
                <c:pt idx="0">
                  <c:v>-27451273.234258622</c:v>
                </c:pt>
                <c:pt idx="1">
                  <c:v>-24418632.386115652</c:v>
                </c:pt>
                <c:pt idx="2">
                  <c:v>-21400794.017642446</c:v>
                </c:pt>
                <c:pt idx="3">
                  <c:v>-16930525.884218112</c:v>
                </c:pt>
                <c:pt idx="4">
                  <c:v>-10492855.173090331</c:v>
                </c:pt>
                <c:pt idx="5">
                  <c:v>-5442651.0191486515</c:v>
                </c:pt>
                <c:pt idx="6">
                  <c:v>964051.82850810885</c:v>
                </c:pt>
                <c:pt idx="7">
                  <c:v>6763445.7460573465</c:v>
                </c:pt>
                <c:pt idx="8">
                  <c:v>11209235.392891169</c:v>
                </c:pt>
                <c:pt idx="9">
                  <c:v>18086566.133427404</c:v>
                </c:pt>
                <c:pt idx="10">
                  <c:v>22460583.707774058</c:v>
                </c:pt>
                <c:pt idx="11">
                  <c:v>28507970.667105556</c:v>
                </c:pt>
                <c:pt idx="12">
                  <c:v>34782017.387384474</c:v>
                </c:pt>
                <c:pt idx="13">
                  <c:v>41671452.520819336</c:v>
                </c:pt>
                <c:pt idx="14">
                  <c:v>48275538.306530103</c:v>
                </c:pt>
                <c:pt idx="15">
                  <c:v>56300873.771894649</c:v>
                </c:pt>
                <c:pt idx="16">
                  <c:v>61913478.543342382</c:v>
                </c:pt>
                <c:pt idx="17">
                  <c:v>65250756.215704441</c:v>
                </c:pt>
                <c:pt idx="18">
                  <c:v>71189678.427527308</c:v>
                </c:pt>
                <c:pt idx="19">
                  <c:v>75265957.68477869</c:v>
                </c:pt>
                <c:pt idx="20">
                  <c:v>79808137.476549521</c:v>
                </c:pt>
                <c:pt idx="21">
                  <c:v>84169359.654199183</c:v>
                </c:pt>
                <c:pt idx="22">
                  <c:v>87653298.437060773</c:v>
                </c:pt>
                <c:pt idx="23">
                  <c:v>90757159.264682651</c:v>
                </c:pt>
                <c:pt idx="24">
                  <c:v>92037312.443251476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BA-4885-9AA5-B5B7694158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3390680"/>
        <c:axId val="293399208"/>
      </c:barChart>
      <c:catAx>
        <c:axId val="293390680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Períodos Anuais</a:t>
                </a:r>
              </a:p>
            </c:rich>
          </c:tx>
          <c:layout>
            <c:manualLayout>
              <c:xMode val="edge"/>
              <c:yMode val="edge"/>
              <c:x val="0.84507165839844489"/>
              <c:y val="0.704951493052273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3399208"/>
        <c:crosses val="autoZero"/>
        <c:auto val="1"/>
        <c:lblAlgn val="ctr"/>
        <c:lblOffset val="100"/>
        <c:noMultiLvlLbl val="0"/>
      </c:catAx>
      <c:valAx>
        <c:axId val="293399208"/>
        <c:scaling>
          <c:orientation val="minMax"/>
          <c:max val="1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339068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9049194491204371E-2"/>
                <c:y val="0.35592403795058375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pt-BR" dirty="0"/>
                    <a:t>R$ Milhões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0.20383</cdr:x>
      <cdr:y>0.19203</cdr:y>
    </cdr:from>
    <cdr:to>
      <cdr:x>0.48023</cdr:x>
      <cdr:y>0.38856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062600" y="1009067"/>
          <a:ext cx="2796988" cy="1032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2800" b="1" dirty="0">
              <a:solidFill>
                <a:srgbClr val="C00000"/>
              </a:solidFill>
            </a:rPr>
            <a:t>NECESSIDADE </a:t>
          </a:r>
        </a:p>
        <a:p xmlns:a="http://schemas.openxmlformats.org/drawingml/2006/main">
          <a:r>
            <a:rPr lang="pt-BR" sz="2800" b="1" dirty="0">
              <a:solidFill>
                <a:srgbClr val="C00000"/>
              </a:solidFill>
            </a:rPr>
            <a:t>DE CAIXA 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6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269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91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07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996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0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03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274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96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166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76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ADBB6-2528-464A-A307-139B018918CF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71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esacato.info/lei-ou-justica/" TargetMode="Externa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pt/photo/144998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astronomer-telescope-amateur-154978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onada.com.br/2010/09/macca-confirma-show-em-porto-alegre/" TargetMode="Externa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uperrin.com/2017/01/10/le-sirh-ne-sert-plus-les-rh-mais-les-collaborateurs/" TargetMode="Externa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404551" y="1304640"/>
            <a:ext cx="93828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cap="all" dirty="0"/>
              <a:t>ATUÁRIA</a:t>
            </a:r>
          </a:p>
          <a:p>
            <a:pPr algn="ctr"/>
            <a:r>
              <a:rPr lang="pt-BR" sz="4800" b="1" cap="all" dirty="0"/>
              <a:t>Como aplicar o seu resultado na gestão do </a:t>
            </a:r>
            <a:r>
              <a:rPr lang="pt-BR" sz="4800" b="1" cap="all" dirty="0" err="1"/>
              <a:t>rpps</a:t>
            </a:r>
            <a:endParaRPr lang="pt-BR" sz="4800" b="1" cap="all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A72ACA0-F20B-4B37-85FF-D26FEC09F751}"/>
              </a:ext>
            </a:extLst>
          </p:cNvPr>
          <p:cNvSpPr txBox="1"/>
          <p:nvPr/>
        </p:nvSpPr>
        <p:spPr>
          <a:xfrm>
            <a:off x="1840522" y="4166962"/>
            <a:ext cx="85109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</a:rPr>
              <a:t>PAULO CALDART</a:t>
            </a:r>
          </a:p>
          <a:p>
            <a:pPr algn="ctr"/>
            <a:r>
              <a:rPr lang="pt-BR" sz="2400" b="1" i="1" dirty="0">
                <a:solidFill>
                  <a:srgbClr val="C00000"/>
                </a:solidFill>
              </a:rPr>
              <a:t>Atuário - </a:t>
            </a:r>
            <a:r>
              <a:rPr lang="pt-BR" sz="2400" b="1" i="1" dirty="0" err="1">
                <a:solidFill>
                  <a:srgbClr val="C00000"/>
                </a:solidFill>
              </a:rPr>
              <a:t>Paranaprevidência</a:t>
            </a:r>
            <a:endParaRPr lang="pt-BR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631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635232307"/>
              </p:ext>
            </p:extLst>
          </p:nvPr>
        </p:nvGraphicFramePr>
        <p:xfrm>
          <a:off x="938784" y="1024128"/>
          <a:ext cx="10119360" cy="5254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607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graphicEl>
                                              <a:chart seriesIdx="0" categoryIdx="1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graphicEl>
                                              <a:chart seriesIdx="0" categoryIdx="1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chart seriesIdx="0" categoryIdx="1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chart seriesIdx="0" categoryIdx="1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graphicEl>
                                              <a:chart seriesIdx="0" categoryIdx="1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graphicEl>
                                              <a:chart seriesIdx="0" categoryIdx="1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">
                                            <p:graphicEl>
                                              <a:chart seriesIdx="0" categoryIdx="1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>
                                            <p:graphicEl>
                                              <a:chart seriesIdx="0" categoryIdx="1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">
                                            <p:graphicEl>
                                              <a:chart seriesIdx="0" categoryIdx="1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">
                                            <p:graphicEl>
                                              <a:chart seriesIdx="0" categoryIdx="1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">
                                            <p:graphicEl>
                                              <a:chart seriesIdx="0" categoryIdx="2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">
                                            <p:graphicEl>
                                              <a:chart seriesIdx="0" categoryIdx="2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">
                                            <p:graphicEl>
                                              <a:chart seriesIdx="0" categoryIdx="2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">
                                            <p:graphicEl>
                                              <a:chart seriesIdx="0" categoryIdx="2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>
                                            <p:graphicEl>
                                              <a:chart seriesIdx="0" categoryIdx="2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>
                                            <p:graphicEl>
                                              <a:chart seriesIdx="0" categoryIdx="2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">
                                            <p:graphicEl>
                                              <a:chart seriesIdx="0" categoryIdx="2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">
                                            <p:graphicEl>
                                              <a:chart seriesIdx="0" categoryIdx="2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">
                                            <p:graphicEl>
                                              <a:chart seriesIdx="0" categoryIdx="2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">
                                            <p:graphicEl>
                                              <a:chart seriesIdx="0" categoryIdx="2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El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249D2435-A896-41AA-8857-6590E14727DC}"/>
              </a:ext>
            </a:extLst>
          </p:cNvPr>
          <p:cNvSpPr txBox="1"/>
          <p:nvPr/>
        </p:nvSpPr>
        <p:spPr>
          <a:xfrm>
            <a:off x="2019898" y="1339594"/>
            <a:ext cx="81522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/>
              <a:t>O Cálculo Atuarial é um Instrumento de Auxílio na Defesa de Ações Judiciais Contra o RPPS</a:t>
            </a:r>
            <a:endParaRPr lang="pt-BR" sz="6000" b="1" cap="all" dirty="0"/>
          </a:p>
        </p:txBody>
      </p:sp>
      <p:pic>
        <p:nvPicPr>
          <p:cNvPr id="3" name="Imagem 2" descr="Uma imagem contendo interior, mesa&#10;&#10;Descrição gerada automaticamente">
            <a:extLst>
              <a:ext uri="{FF2B5EF4-FFF2-40B4-BE49-F238E27FC236}">
                <a16:creationId xmlns:a16="http://schemas.microsoft.com/office/drawing/2014/main" id="{3BDDA145-4AED-4D8F-9591-7727DBF679C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500"/>
                    </a14:imgEffect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863877" y="3633295"/>
            <a:ext cx="4127447" cy="2214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CaixaDeTexto 7"/>
          <p:cNvSpPr txBox="1"/>
          <p:nvPr/>
        </p:nvSpPr>
        <p:spPr>
          <a:xfrm>
            <a:off x="1892538" y="3140089"/>
            <a:ext cx="57706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</a:rPr>
              <a:t>O impacto previdenciário e a repercussão da sentença podem ser objeto de argumentação na defesa do RPPS.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74495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87"/>
            <a:ext cx="12192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022195" y="1336991"/>
            <a:ext cx="94019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A servidores com isonomia e paridade, aposentados e pensionistas, aumento diretamente proporcional.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98880ED-718D-4271-B583-D97C88473700}"/>
              </a:ext>
            </a:extLst>
          </p:cNvPr>
          <p:cNvSpPr txBox="1"/>
          <p:nvPr/>
        </p:nvSpPr>
        <p:spPr>
          <a:xfrm>
            <a:off x="1022195" y="3198491"/>
            <a:ext cx="9935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</a:rPr>
              <a:t>% GANHO = % AUMENTO DO COMPROMISSO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F0851E7-4907-48C1-B79A-6644526E2F3D}"/>
              </a:ext>
            </a:extLst>
          </p:cNvPr>
          <p:cNvSpPr txBox="1"/>
          <p:nvPr/>
        </p:nvSpPr>
        <p:spPr>
          <a:xfrm>
            <a:off x="3300035" y="4358582"/>
            <a:ext cx="5591929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b="1" dirty="0"/>
              <a:t>E servidores com o benefício calculado pela média (EC 41/2003)?</a:t>
            </a:r>
          </a:p>
        </p:txBody>
      </p:sp>
      <p:pic>
        <p:nvPicPr>
          <p:cNvPr id="3" name="Imagem 2" descr="Uma imagem contendo silhueta&#10;&#10;Descrição gerada automaticamente">
            <a:extLst>
              <a:ext uri="{FF2B5EF4-FFF2-40B4-BE49-F238E27FC236}">
                <a16:creationId xmlns:a16="http://schemas.microsoft.com/office/drawing/2014/main" id="{5B4F516F-9A2F-4697-88C4-5115037B4B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51261" y="4083920"/>
            <a:ext cx="1793631" cy="17936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536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29028"/>
              </p:ext>
            </p:extLst>
          </p:nvPr>
        </p:nvGraphicFramePr>
        <p:xfrm>
          <a:off x="11949930" y="2609399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3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49930" y="2609399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ector reto 7"/>
          <p:cNvCxnSpPr/>
          <p:nvPr/>
        </p:nvCxnSpPr>
        <p:spPr>
          <a:xfrm>
            <a:off x="503560" y="5135890"/>
            <a:ext cx="11242431" cy="0"/>
          </a:xfrm>
          <a:prstGeom prst="line">
            <a:avLst/>
          </a:prstGeom>
          <a:ln w="73025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4108437" y="4596096"/>
            <a:ext cx="4093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30 Anos de Contribuição</a:t>
            </a:r>
          </a:p>
        </p:txBody>
      </p:sp>
      <p:cxnSp>
        <p:nvCxnSpPr>
          <p:cNvPr id="10" name="Conector reto 9"/>
          <p:cNvCxnSpPr>
            <a:cxnSpLocks/>
          </p:cNvCxnSpPr>
          <p:nvPr/>
        </p:nvCxnSpPr>
        <p:spPr>
          <a:xfrm>
            <a:off x="2840371" y="4439236"/>
            <a:ext cx="0" cy="68008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503560" y="3160899"/>
            <a:ext cx="42805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Remuneração de Ingresso no Serviço Público</a:t>
            </a:r>
          </a:p>
          <a:p>
            <a:r>
              <a:rPr lang="pt-BR" sz="2800" b="1" dirty="0"/>
              <a:t>1.000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9068020" y="2509711"/>
            <a:ext cx="24740" cy="261744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rma Livre: Forma 7">
            <a:extLst>
              <a:ext uri="{FF2B5EF4-FFF2-40B4-BE49-F238E27FC236}">
                <a16:creationId xmlns:a16="http://schemas.microsoft.com/office/drawing/2014/main" id="{47483BFC-3CC7-415B-88A8-EA5D1E9A3F6A}"/>
              </a:ext>
            </a:extLst>
          </p:cNvPr>
          <p:cNvSpPr/>
          <p:nvPr/>
        </p:nvSpPr>
        <p:spPr>
          <a:xfrm>
            <a:off x="2818267" y="2609399"/>
            <a:ext cx="6249753" cy="1823072"/>
          </a:xfrm>
          <a:custGeom>
            <a:avLst/>
            <a:gdLst>
              <a:gd name="connsiteX0" fmla="*/ 0 w 6282813"/>
              <a:gd name="connsiteY0" fmla="*/ 1887793 h 1887793"/>
              <a:gd name="connsiteX1" fmla="*/ 6253316 w 6282813"/>
              <a:gd name="connsiteY1" fmla="*/ 0 h 1887793"/>
              <a:gd name="connsiteX2" fmla="*/ 6253316 w 6282813"/>
              <a:gd name="connsiteY2" fmla="*/ 0 h 1887793"/>
              <a:gd name="connsiteX3" fmla="*/ 6253316 w 6282813"/>
              <a:gd name="connsiteY3" fmla="*/ 0 h 1887793"/>
              <a:gd name="connsiteX4" fmla="*/ 6282813 w 6282813"/>
              <a:gd name="connsiteY4" fmla="*/ 29497 h 188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2813" h="1887793">
                <a:moveTo>
                  <a:pt x="0" y="1887793"/>
                </a:moveTo>
                <a:lnTo>
                  <a:pt x="6253316" y="0"/>
                </a:lnTo>
                <a:lnTo>
                  <a:pt x="6253316" y="0"/>
                </a:lnTo>
                <a:lnTo>
                  <a:pt x="6253316" y="0"/>
                </a:lnTo>
                <a:lnTo>
                  <a:pt x="6282813" y="29497"/>
                </a:lnTo>
              </a:path>
            </a:pathLst>
          </a:custGeom>
          <a:noFill/>
          <a:ln w="47625">
            <a:solidFill>
              <a:schemeClr val="accent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B99F1BC-7E61-4A62-A317-BCCDEF05B8EB}"/>
              </a:ext>
            </a:extLst>
          </p:cNvPr>
          <p:cNvSpPr txBox="1"/>
          <p:nvPr/>
        </p:nvSpPr>
        <p:spPr>
          <a:xfrm>
            <a:off x="7206662" y="1629114"/>
            <a:ext cx="4280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Remuneração Final 1.775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0E71260-0836-4C5F-A15B-3A1E565529F4}"/>
              </a:ext>
            </a:extLst>
          </p:cNvPr>
          <p:cNvSpPr txBox="1"/>
          <p:nvPr/>
        </p:nvSpPr>
        <p:spPr>
          <a:xfrm>
            <a:off x="9288680" y="2754986"/>
            <a:ext cx="2717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Benefício 1.427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2592420C-E7AE-428F-B39C-B97F03943BE2}"/>
              </a:ext>
            </a:extLst>
          </p:cNvPr>
          <p:cNvCxnSpPr>
            <a:cxnSpLocks/>
          </p:cNvCxnSpPr>
          <p:nvPr/>
        </p:nvCxnSpPr>
        <p:spPr>
          <a:xfrm flipH="1">
            <a:off x="9090125" y="3311594"/>
            <a:ext cx="297410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4CA61F0-4657-4A2B-BA5D-883BC1A2E727}"/>
              </a:ext>
            </a:extLst>
          </p:cNvPr>
          <p:cNvSpPr txBox="1"/>
          <p:nvPr/>
        </p:nvSpPr>
        <p:spPr>
          <a:xfrm>
            <a:off x="613014" y="1459836"/>
            <a:ext cx="4684281" cy="138499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Capitalizou 89 mil</a:t>
            </a:r>
          </a:p>
          <a:p>
            <a:r>
              <a:rPr lang="pt-BR" sz="2800" b="1" dirty="0">
                <a:solidFill>
                  <a:schemeClr val="bg1"/>
                </a:solidFill>
              </a:rPr>
              <a:t>Reserva Necessária de 255 mil</a:t>
            </a:r>
          </a:p>
          <a:p>
            <a:r>
              <a:rPr lang="pt-BR" sz="2800" b="1" dirty="0">
                <a:solidFill>
                  <a:schemeClr val="bg1"/>
                </a:solidFill>
              </a:rPr>
              <a:t>Capital 35% do Necessário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B99F1BC-7E61-4A62-A317-BCCDEF05B8EB}"/>
              </a:ext>
            </a:extLst>
          </p:cNvPr>
          <p:cNvSpPr txBox="1"/>
          <p:nvPr/>
        </p:nvSpPr>
        <p:spPr>
          <a:xfrm>
            <a:off x="503560" y="756417"/>
            <a:ext cx="2336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SIMULAÇÃO 1</a:t>
            </a:r>
          </a:p>
        </p:txBody>
      </p:sp>
    </p:spTree>
    <p:extLst>
      <p:ext uri="{BB962C8B-B14F-4D97-AF65-F5344CB8AC3E}">
        <p14:creationId xmlns:p14="http://schemas.microsoft.com/office/powerpoint/2010/main" val="182928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4" grpId="0"/>
      <p:bldP spid="15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046649"/>
              </p:ext>
            </p:extLst>
          </p:nvPr>
        </p:nvGraphicFramePr>
        <p:xfrm>
          <a:off x="11919108" y="2794341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3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9108" y="2794341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ector reto 7"/>
          <p:cNvCxnSpPr/>
          <p:nvPr/>
        </p:nvCxnSpPr>
        <p:spPr>
          <a:xfrm>
            <a:off x="472738" y="5320832"/>
            <a:ext cx="11242431" cy="0"/>
          </a:xfrm>
          <a:prstGeom prst="line">
            <a:avLst/>
          </a:prstGeom>
          <a:ln w="73025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4077615" y="4781038"/>
            <a:ext cx="4093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30 Anos de Contribuição</a:t>
            </a:r>
          </a:p>
        </p:txBody>
      </p:sp>
      <p:cxnSp>
        <p:nvCxnSpPr>
          <p:cNvPr id="10" name="Conector reto 9"/>
          <p:cNvCxnSpPr>
            <a:cxnSpLocks/>
          </p:cNvCxnSpPr>
          <p:nvPr/>
        </p:nvCxnSpPr>
        <p:spPr>
          <a:xfrm>
            <a:off x="2809549" y="4624178"/>
            <a:ext cx="0" cy="68008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472738" y="3345841"/>
            <a:ext cx="42805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Remuneração de Ingresso no Serviço Público</a:t>
            </a:r>
          </a:p>
          <a:p>
            <a:r>
              <a:rPr lang="pt-BR" sz="2800" b="1" dirty="0"/>
              <a:t>1.000</a:t>
            </a:r>
          </a:p>
        </p:txBody>
      </p:sp>
      <p:cxnSp>
        <p:nvCxnSpPr>
          <p:cNvPr id="12" name="Conector reto 11"/>
          <p:cNvCxnSpPr>
            <a:cxnSpLocks/>
          </p:cNvCxnSpPr>
          <p:nvPr/>
        </p:nvCxnSpPr>
        <p:spPr>
          <a:xfrm>
            <a:off x="9059303" y="1115633"/>
            <a:ext cx="2635" cy="419646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rma Livre: Forma 7">
            <a:extLst>
              <a:ext uri="{FF2B5EF4-FFF2-40B4-BE49-F238E27FC236}">
                <a16:creationId xmlns:a16="http://schemas.microsoft.com/office/drawing/2014/main" id="{47483BFC-3CC7-415B-88A8-EA5D1E9A3F6A}"/>
              </a:ext>
            </a:extLst>
          </p:cNvPr>
          <p:cNvSpPr/>
          <p:nvPr/>
        </p:nvSpPr>
        <p:spPr>
          <a:xfrm>
            <a:off x="2787445" y="3345841"/>
            <a:ext cx="4159045" cy="1271572"/>
          </a:xfrm>
          <a:custGeom>
            <a:avLst/>
            <a:gdLst>
              <a:gd name="connsiteX0" fmla="*/ 0 w 6282813"/>
              <a:gd name="connsiteY0" fmla="*/ 1887793 h 1887793"/>
              <a:gd name="connsiteX1" fmla="*/ 6253316 w 6282813"/>
              <a:gd name="connsiteY1" fmla="*/ 0 h 1887793"/>
              <a:gd name="connsiteX2" fmla="*/ 6253316 w 6282813"/>
              <a:gd name="connsiteY2" fmla="*/ 0 h 1887793"/>
              <a:gd name="connsiteX3" fmla="*/ 6253316 w 6282813"/>
              <a:gd name="connsiteY3" fmla="*/ 0 h 1887793"/>
              <a:gd name="connsiteX4" fmla="*/ 6282813 w 6282813"/>
              <a:gd name="connsiteY4" fmla="*/ 29497 h 188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2813" h="1887793">
                <a:moveTo>
                  <a:pt x="0" y="1887793"/>
                </a:moveTo>
                <a:lnTo>
                  <a:pt x="6253316" y="0"/>
                </a:lnTo>
                <a:lnTo>
                  <a:pt x="6253316" y="0"/>
                </a:lnTo>
                <a:lnTo>
                  <a:pt x="6253316" y="0"/>
                </a:lnTo>
                <a:lnTo>
                  <a:pt x="6282813" y="29497"/>
                </a:lnTo>
              </a:path>
            </a:pathLst>
          </a:custGeom>
          <a:noFill/>
          <a:ln w="47625">
            <a:solidFill>
              <a:srgbClr val="C00000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0E71260-0836-4C5F-A15B-3A1E565529F4}"/>
              </a:ext>
            </a:extLst>
          </p:cNvPr>
          <p:cNvSpPr txBox="1"/>
          <p:nvPr/>
        </p:nvSpPr>
        <p:spPr>
          <a:xfrm>
            <a:off x="9186403" y="1965800"/>
            <a:ext cx="2717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Benefício 1.766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2592420C-E7AE-428F-B39C-B97F03943BE2}"/>
              </a:ext>
            </a:extLst>
          </p:cNvPr>
          <p:cNvCxnSpPr>
            <a:cxnSpLocks/>
          </p:cNvCxnSpPr>
          <p:nvPr/>
        </p:nvCxnSpPr>
        <p:spPr>
          <a:xfrm flipH="1">
            <a:off x="9057984" y="2533265"/>
            <a:ext cx="297410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4CA61F0-4657-4A2B-BA5D-883BC1A2E727}"/>
              </a:ext>
            </a:extLst>
          </p:cNvPr>
          <p:cNvSpPr txBox="1"/>
          <p:nvPr/>
        </p:nvSpPr>
        <p:spPr>
          <a:xfrm>
            <a:off x="526859" y="1273302"/>
            <a:ext cx="4684281" cy="1384995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Capitalizou 100 mil</a:t>
            </a:r>
          </a:p>
          <a:p>
            <a:r>
              <a:rPr lang="pt-BR" sz="2800" b="1" dirty="0">
                <a:solidFill>
                  <a:schemeClr val="bg1"/>
                </a:solidFill>
              </a:rPr>
              <a:t>Reserva Necessária de 315 mil</a:t>
            </a:r>
          </a:p>
          <a:p>
            <a:r>
              <a:rPr lang="pt-BR" sz="2800" b="1" dirty="0">
                <a:solidFill>
                  <a:schemeClr val="bg1"/>
                </a:solidFill>
              </a:rPr>
              <a:t>Capital 32% do Necessário</a:t>
            </a:r>
          </a:p>
        </p:txBody>
      </p:sp>
      <p:sp>
        <p:nvSpPr>
          <p:cNvPr id="17" name="Forma Livre: Forma 15">
            <a:extLst>
              <a:ext uri="{FF2B5EF4-FFF2-40B4-BE49-F238E27FC236}">
                <a16:creationId xmlns:a16="http://schemas.microsoft.com/office/drawing/2014/main" id="{C3763B8D-4A9E-44ED-9923-CBCB9528DA5B}"/>
              </a:ext>
            </a:extLst>
          </p:cNvPr>
          <p:cNvSpPr/>
          <p:nvPr/>
        </p:nvSpPr>
        <p:spPr>
          <a:xfrm rot="3396352" flipH="1">
            <a:off x="6397571" y="2319750"/>
            <a:ext cx="1097834" cy="723730"/>
          </a:xfrm>
          <a:custGeom>
            <a:avLst/>
            <a:gdLst>
              <a:gd name="connsiteX0" fmla="*/ 0 w 6282813"/>
              <a:gd name="connsiteY0" fmla="*/ 1887793 h 1887793"/>
              <a:gd name="connsiteX1" fmla="*/ 6253316 w 6282813"/>
              <a:gd name="connsiteY1" fmla="*/ 0 h 1887793"/>
              <a:gd name="connsiteX2" fmla="*/ 6253316 w 6282813"/>
              <a:gd name="connsiteY2" fmla="*/ 0 h 1887793"/>
              <a:gd name="connsiteX3" fmla="*/ 6253316 w 6282813"/>
              <a:gd name="connsiteY3" fmla="*/ 0 h 1887793"/>
              <a:gd name="connsiteX4" fmla="*/ 6282813 w 6282813"/>
              <a:gd name="connsiteY4" fmla="*/ 29497 h 188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2813" h="1887793">
                <a:moveTo>
                  <a:pt x="0" y="1887793"/>
                </a:moveTo>
                <a:lnTo>
                  <a:pt x="6253316" y="0"/>
                </a:lnTo>
                <a:lnTo>
                  <a:pt x="6253316" y="0"/>
                </a:lnTo>
                <a:lnTo>
                  <a:pt x="6253316" y="0"/>
                </a:lnTo>
                <a:lnTo>
                  <a:pt x="6282813" y="29497"/>
                </a:lnTo>
              </a:path>
            </a:pathLst>
          </a:custGeom>
          <a:noFill/>
          <a:ln w="47625">
            <a:solidFill>
              <a:srgbClr val="C00000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Forma Livre: Forma 16">
            <a:extLst>
              <a:ext uri="{FF2B5EF4-FFF2-40B4-BE49-F238E27FC236}">
                <a16:creationId xmlns:a16="http://schemas.microsoft.com/office/drawing/2014/main" id="{0B34CCB4-9382-4886-B840-16C2BB81615E}"/>
              </a:ext>
            </a:extLst>
          </p:cNvPr>
          <p:cNvSpPr/>
          <p:nvPr/>
        </p:nvSpPr>
        <p:spPr>
          <a:xfrm>
            <a:off x="6946490" y="1182787"/>
            <a:ext cx="2112813" cy="810044"/>
          </a:xfrm>
          <a:custGeom>
            <a:avLst/>
            <a:gdLst>
              <a:gd name="connsiteX0" fmla="*/ 0 w 6282813"/>
              <a:gd name="connsiteY0" fmla="*/ 1887793 h 1887793"/>
              <a:gd name="connsiteX1" fmla="*/ 6253316 w 6282813"/>
              <a:gd name="connsiteY1" fmla="*/ 0 h 1887793"/>
              <a:gd name="connsiteX2" fmla="*/ 6253316 w 6282813"/>
              <a:gd name="connsiteY2" fmla="*/ 0 h 1887793"/>
              <a:gd name="connsiteX3" fmla="*/ 6253316 w 6282813"/>
              <a:gd name="connsiteY3" fmla="*/ 0 h 1887793"/>
              <a:gd name="connsiteX4" fmla="*/ 6282813 w 6282813"/>
              <a:gd name="connsiteY4" fmla="*/ 29497 h 188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2813" h="1887793">
                <a:moveTo>
                  <a:pt x="0" y="1887793"/>
                </a:moveTo>
                <a:lnTo>
                  <a:pt x="6253316" y="0"/>
                </a:lnTo>
                <a:lnTo>
                  <a:pt x="6253316" y="0"/>
                </a:lnTo>
                <a:lnTo>
                  <a:pt x="6253316" y="0"/>
                </a:lnTo>
                <a:lnTo>
                  <a:pt x="6282813" y="29497"/>
                </a:lnTo>
              </a:path>
            </a:pathLst>
          </a:custGeom>
          <a:noFill/>
          <a:ln w="47625">
            <a:solidFill>
              <a:srgbClr val="C0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B99F1BC-7E61-4A62-A317-BCCDEF05B8EB}"/>
              </a:ext>
            </a:extLst>
          </p:cNvPr>
          <p:cNvSpPr txBox="1"/>
          <p:nvPr/>
        </p:nvSpPr>
        <p:spPr>
          <a:xfrm>
            <a:off x="7911402" y="548168"/>
            <a:ext cx="4280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Remuneração Final 2.663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261907" y="3445282"/>
            <a:ext cx="2787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Após 20 Anos  Aumento de 50%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B99F1BC-7E61-4A62-A317-BCCDEF05B8EB}"/>
              </a:ext>
            </a:extLst>
          </p:cNvPr>
          <p:cNvSpPr txBox="1"/>
          <p:nvPr/>
        </p:nvSpPr>
        <p:spPr>
          <a:xfrm>
            <a:off x="503560" y="756417"/>
            <a:ext cx="2336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SIMULAÇÃO 2</a:t>
            </a:r>
          </a:p>
        </p:txBody>
      </p:sp>
    </p:spTree>
    <p:extLst>
      <p:ext uri="{BB962C8B-B14F-4D97-AF65-F5344CB8AC3E}">
        <p14:creationId xmlns:p14="http://schemas.microsoft.com/office/powerpoint/2010/main" val="213453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4" grpId="0"/>
      <p:bldP spid="16" grpId="0" animBg="1"/>
      <p:bldP spid="17" grpId="0" animBg="1"/>
      <p:bldP spid="18" grpId="0" animBg="1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643231"/>
              </p:ext>
            </p:extLst>
          </p:nvPr>
        </p:nvGraphicFramePr>
        <p:xfrm>
          <a:off x="1335113" y="1323976"/>
          <a:ext cx="9355015" cy="338811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558636">
                  <a:extLst>
                    <a:ext uri="{9D8B030D-6E8A-4147-A177-3AD203B41FA5}">
                      <a16:colId xmlns:a16="http://schemas.microsoft.com/office/drawing/2014/main" val="530079853"/>
                    </a:ext>
                  </a:extLst>
                </a:gridCol>
                <a:gridCol w="2438701">
                  <a:extLst>
                    <a:ext uri="{9D8B030D-6E8A-4147-A177-3AD203B41FA5}">
                      <a16:colId xmlns:a16="http://schemas.microsoft.com/office/drawing/2014/main" val="2159078754"/>
                    </a:ext>
                  </a:extLst>
                </a:gridCol>
                <a:gridCol w="2438701">
                  <a:extLst>
                    <a:ext uri="{9D8B030D-6E8A-4147-A177-3AD203B41FA5}">
                      <a16:colId xmlns:a16="http://schemas.microsoft.com/office/drawing/2014/main" val="2470819706"/>
                    </a:ext>
                  </a:extLst>
                </a:gridCol>
                <a:gridCol w="1918977">
                  <a:extLst>
                    <a:ext uri="{9D8B030D-6E8A-4147-A177-3AD203B41FA5}">
                      <a16:colId xmlns:a16="http://schemas.microsoft.com/office/drawing/2014/main" val="1322889423"/>
                    </a:ext>
                  </a:extLst>
                </a:gridCol>
              </a:tblGrid>
              <a:tr h="801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Reserva Matemática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Simulação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Simulação 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Aumento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964791"/>
                  </a:ext>
                </a:extLst>
              </a:tr>
              <a:tr h="801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i="1" u="none" strike="noStrike" dirty="0">
                          <a:effectLst/>
                        </a:rPr>
                        <a:t>Necessária</a:t>
                      </a:r>
                      <a:endParaRPr lang="pt-BR" sz="3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20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255.235,90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200" i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315.844,11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200" i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684809"/>
                  </a:ext>
                </a:extLst>
              </a:tr>
              <a:tr h="801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i="1" u="none" strike="noStrike" dirty="0">
                          <a:effectLst/>
                        </a:rPr>
                        <a:t>Constituída</a:t>
                      </a:r>
                      <a:endParaRPr lang="pt-BR" sz="3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200" i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89.209,30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20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100.030,81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200" i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846422"/>
                  </a:ext>
                </a:extLst>
              </a:tr>
              <a:tr h="801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Diferença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166.026,60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215.813,30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887436"/>
                  </a:ext>
                </a:extLst>
              </a:tr>
            </a:tbl>
          </a:graphicData>
        </a:graphic>
      </p:graphicFrame>
      <p:sp>
        <p:nvSpPr>
          <p:cNvPr id="3" name="Seta para Cima 2"/>
          <p:cNvSpPr/>
          <p:nvPr/>
        </p:nvSpPr>
        <p:spPr>
          <a:xfrm>
            <a:off x="9339208" y="4808305"/>
            <a:ext cx="616450" cy="719191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954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249D2435-A896-41AA-8857-6590E14727DC}"/>
              </a:ext>
            </a:extLst>
          </p:cNvPr>
          <p:cNvSpPr txBox="1"/>
          <p:nvPr/>
        </p:nvSpPr>
        <p:spPr>
          <a:xfrm>
            <a:off x="2532099" y="2372251"/>
            <a:ext cx="7459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/>
            <a:r>
              <a:rPr lang="pt-BR" sz="3200" b="1" i="1" dirty="0">
                <a:solidFill>
                  <a:srgbClr val="C00000"/>
                </a:solidFill>
              </a:rPr>
              <a:t>1) </a:t>
            </a:r>
            <a:r>
              <a:rPr lang="pt-BR" sz="3200" b="1" i="1" dirty="0"/>
              <a:t>Verificar o Equilíbrio do Plano; </a:t>
            </a:r>
            <a:endParaRPr lang="pt-BR" sz="6000" b="1" cap="all" dirty="0"/>
          </a:p>
        </p:txBody>
      </p:sp>
      <p:sp>
        <p:nvSpPr>
          <p:cNvPr id="9" name="CaixaDeTexto 8"/>
          <p:cNvSpPr txBox="1"/>
          <p:nvPr/>
        </p:nvSpPr>
        <p:spPr>
          <a:xfrm>
            <a:off x="419548" y="1021918"/>
            <a:ext cx="10886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cap="all" dirty="0"/>
              <a:t>ATUÁRIA</a:t>
            </a:r>
          </a:p>
          <a:p>
            <a:pPr algn="ctr"/>
            <a:r>
              <a:rPr lang="pt-BR" sz="3600" b="1" cap="all" dirty="0"/>
              <a:t>Como aplicar o seu resultado na gestão do </a:t>
            </a:r>
            <a:r>
              <a:rPr lang="pt-BR" sz="3600" b="1" cap="all" dirty="0" err="1"/>
              <a:t>rpps</a:t>
            </a:r>
            <a:endParaRPr lang="pt-BR" sz="3600" b="1" cap="all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48A7D78-4493-44F6-90FF-EB4B1FE864EB}"/>
              </a:ext>
            </a:extLst>
          </p:cNvPr>
          <p:cNvSpPr txBox="1"/>
          <p:nvPr/>
        </p:nvSpPr>
        <p:spPr>
          <a:xfrm>
            <a:off x="2532099" y="2985391"/>
            <a:ext cx="7382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/>
            <a:r>
              <a:rPr lang="pt-BR" sz="3200" b="1" i="1" dirty="0">
                <a:solidFill>
                  <a:srgbClr val="C00000"/>
                </a:solidFill>
              </a:rPr>
              <a:t>2) </a:t>
            </a:r>
            <a:r>
              <a:rPr lang="pt-BR" sz="3200" b="1" i="1" dirty="0"/>
              <a:t>Impactos Decorrentes da Política de RH; </a:t>
            </a:r>
            <a:endParaRPr lang="pt-BR" sz="6000" b="1" cap="all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48A7D78-4493-44F6-90FF-EB4B1FE864EB}"/>
              </a:ext>
            </a:extLst>
          </p:cNvPr>
          <p:cNvSpPr txBox="1"/>
          <p:nvPr/>
        </p:nvSpPr>
        <p:spPr>
          <a:xfrm>
            <a:off x="2515965" y="3598531"/>
            <a:ext cx="7953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/>
            <a:r>
              <a:rPr lang="pt-BR" sz="3200" b="1" i="1" dirty="0">
                <a:solidFill>
                  <a:srgbClr val="C00000"/>
                </a:solidFill>
              </a:rPr>
              <a:t>3) </a:t>
            </a:r>
            <a:r>
              <a:rPr lang="pt-BR" sz="3200" b="1" i="1" dirty="0"/>
              <a:t>Instrumento da Política de Investimentos; </a:t>
            </a:r>
            <a:endParaRPr lang="pt-BR" sz="6000" b="1" cap="all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48A7D78-4493-44F6-90FF-EB4B1FE864EB}"/>
              </a:ext>
            </a:extLst>
          </p:cNvPr>
          <p:cNvSpPr txBox="1"/>
          <p:nvPr/>
        </p:nvSpPr>
        <p:spPr>
          <a:xfrm>
            <a:off x="2515964" y="4211671"/>
            <a:ext cx="7147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/>
            <a:r>
              <a:rPr lang="pt-BR" sz="3200" b="1" i="1" dirty="0">
                <a:solidFill>
                  <a:srgbClr val="C00000"/>
                </a:solidFill>
              </a:rPr>
              <a:t>4) </a:t>
            </a:r>
            <a:r>
              <a:rPr lang="pt-BR" sz="3200" b="1" i="1" dirty="0"/>
              <a:t>Auxiliar em Defesas Judiciais. </a:t>
            </a:r>
            <a:endParaRPr lang="pt-BR" sz="6000" b="1" cap="all" dirty="0"/>
          </a:p>
        </p:txBody>
      </p:sp>
    </p:spTree>
    <p:extLst>
      <p:ext uri="{BB962C8B-B14F-4D97-AF65-F5344CB8AC3E}">
        <p14:creationId xmlns:p14="http://schemas.microsoft.com/office/powerpoint/2010/main" val="45752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50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162124" y="2649714"/>
            <a:ext cx="7996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/>
            <a:r>
              <a:rPr lang="pt-BR" sz="3200" b="1" i="1" dirty="0">
                <a:solidFill>
                  <a:srgbClr val="C00000"/>
                </a:solidFill>
              </a:rPr>
              <a:t>1) </a:t>
            </a:r>
            <a:r>
              <a:rPr lang="pt-BR" sz="3200" b="1" i="1" dirty="0"/>
              <a:t>Entender a Necessidade do Cálculo Atuarial</a:t>
            </a:r>
            <a:endParaRPr lang="pt-BR" sz="6000" b="1" cap="all" dirty="0"/>
          </a:p>
        </p:txBody>
      </p:sp>
      <p:sp>
        <p:nvSpPr>
          <p:cNvPr id="8" name="CaixaDeTexto 7"/>
          <p:cNvSpPr txBox="1"/>
          <p:nvPr/>
        </p:nvSpPr>
        <p:spPr>
          <a:xfrm>
            <a:off x="1404551" y="1161298"/>
            <a:ext cx="938289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Uma Projeção Futura Precisa de Critérios Adequados</a:t>
            </a:r>
          </a:p>
          <a:p>
            <a:pPr algn="ctr"/>
            <a:endParaRPr lang="pt-BR" sz="5400" b="1" cap="all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6DF40B2-49EA-4873-8663-E8F35556E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744222" y="1480082"/>
            <a:ext cx="2244578" cy="3001100"/>
          </a:xfrm>
          <a:prstGeom prst="rect">
            <a:avLst/>
          </a:prstGeom>
          <a:noFill/>
          <a:effectLst>
            <a:softEdge rad="0"/>
          </a:effectLst>
        </p:spPr>
      </p:pic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FB8271C5-5B1E-429D-94F8-408276915D93}"/>
              </a:ext>
            </a:extLst>
          </p:cNvPr>
          <p:cNvCxnSpPr>
            <a:cxnSpLocks/>
          </p:cNvCxnSpPr>
          <p:nvPr/>
        </p:nvCxnSpPr>
        <p:spPr>
          <a:xfrm>
            <a:off x="2447778" y="1863198"/>
            <a:ext cx="7208516" cy="1"/>
          </a:xfrm>
          <a:prstGeom prst="straightConnector1">
            <a:avLst/>
          </a:prstGeom>
          <a:ln w="5080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49D2435-A896-41AA-8857-6590E14727DC}"/>
              </a:ext>
            </a:extLst>
          </p:cNvPr>
          <p:cNvSpPr txBox="1"/>
          <p:nvPr/>
        </p:nvSpPr>
        <p:spPr>
          <a:xfrm>
            <a:off x="1169381" y="3295600"/>
            <a:ext cx="7459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/>
            <a:r>
              <a:rPr lang="pt-BR" sz="3200" b="1" i="1" dirty="0">
                <a:solidFill>
                  <a:srgbClr val="C00000"/>
                </a:solidFill>
              </a:rPr>
              <a:t>2) </a:t>
            </a:r>
            <a:r>
              <a:rPr lang="pt-BR" sz="3200" b="1" i="1" dirty="0"/>
              <a:t>Profissionais com comprometimento</a:t>
            </a:r>
            <a:endParaRPr lang="pt-BR" sz="6000" b="1" cap="all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48A7D78-4493-44F6-90FF-EB4B1FE864EB}"/>
              </a:ext>
            </a:extLst>
          </p:cNvPr>
          <p:cNvSpPr txBox="1"/>
          <p:nvPr/>
        </p:nvSpPr>
        <p:spPr>
          <a:xfrm>
            <a:off x="1176639" y="3999543"/>
            <a:ext cx="7459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/>
            <a:r>
              <a:rPr lang="pt-BR" sz="3200" b="1" i="1" dirty="0">
                <a:solidFill>
                  <a:srgbClr val="C00000"/>
                </a:solidFill>
              </a:rPr>
              <a:t>3) </a:t>
            </a:r>
            <a:r>
              <a:rPr lang="pt-BR" sz="3200" b="1" i="1" dirty="0"/>
              <a:t>Escolha Adequada de Parâmetros</a:t>
            </a:r>
            <a:endParaRPr lang="pt-BR" sz="6000" b="1" cap="all" dirty="0"/>
          </a:p>
        </p:txBody>
      </p:sp>
    </p:spTree>
    <p:extLst>
      <p:ext uri="{BB962C8B-B14F-4D97-AF65-F5344CB8AC3E}">
        <p14:creationId xmlns:p14="http://schemas.microsoft.com/office/powerpoint/2010/main" val="12732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249D2435-A896-41AA-8857-6590E14727DC}"/>
              </a:ext>
            </a:extLst>
          </p:cNvPr>
          <p:cNvSpPr txBox="1"/>
          <p:nvPr/>
        </p:nvSpPr>
        <p:spPr>
          <a:xfrm>
            <a:off x="2366319" y="1068179"/>
            <a:ext cx="7459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 algn="ctr"/>
            <a:r>
              <a:rPr lang="pt-BR" sz="3200" b="1" i="1" dirty="0"/>
              <a:t>Tábua de Mortalidade</a:t>
            </a:r>
            <a:endParaRPr lang="pt-BR" sz="6000" b="1" cap="all" dirty="0"/>
          </a:p>
        </p:txBody>
      </p:sp>
      <p:pic>
        <p:nvPicPr>
          <p:cNvPr id="9" name="Imagem 8" descr="Uma imagem contendo pessoa, música, homem, mantendo&#10;&#10;Descrição gerada automaticamente">
            <a:extLst>
              <a:ext uri="{FF2B5EF4-FFF2-40B4-BE49-F238E27FC236}">
                <a16:creationId xmlns:a16="http://schemas.microsoft.com/office/drawing/2014/main" id="{CE3DE429-9790-44AC-BA71-B57E843901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6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946161" y="1995619"/>
            <a:ext cx="2131454" cy="3203917"/>
          </a:xfrm>
          <a:prstGeom prst="rect">
            <a:avLst/>
          </a:prstGeom>
          <a:noFill/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49D2435-A896-41AA-8857-6590E14727DC}"/>
              </a:ext>
            </a:extLst>
          </p:cNvPr>
          <p:cNvSpPr txBox="1"/>
          <p:nvPr/>
        </p:nvSpPr>
        <p:spPr>
          <a:xfrm>
            <a:off x="2372415" y="1720451"/>
            <a:ext cx="7459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 algn="ctr"/>
            <a:r>
              <a:rPr lang="pt-BR" sz="3200" b="1" i="1" u="sng" dirty="0"/>
              <a:t>IBGE</a:t>
            </a:r>
            <a:r>
              <a:rPr lang="pt-BR" sz="3200" b="1" i="1" dirty="0"/>
              <a:t> - 2017</a:t>
            </a:r>
            <a:endParaRPr lang="pt-BR" sz="6000" b="1" cap="all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076526"/>
              </p:ext>
            </p:extLst>
          </p:nvPr>
        </p:nvGraphicFramePr>
        <p:xfrm>
          <a:off x="1780032" y="2524682"/>
          <a:ext cx="80121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2272">
                  <a:extLst>
                    <a:ext uri="{9D8B030D-6E8A-4147-A177-3AD203B41FA5}">
                      <a16:colId xmlns:a16="http://schemas.microsoft.com/office/drawing/2014/main" val="3690122253"/>
                    </a:ext>
                  </a:extLst>
                </a:gridCol>
                <a:gridCol w="3549904">
                  <a:extLst>
                    <a:ext uri="{9D8B030D-6E8A-4147-A177-3AD203B41FA5}">
                      <a16:colId xmlns:a16="http://schemas.microsoft.com/office/drawing/2014/main" val="3510977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EXPECTATIVA DE VIDA AO NASCER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76 ANOS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145514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235917"/>
              </p:ext>
            </p:extLst>
          </p:nvPr>
        </p:nvGraphicFramePr>
        <p:xfrm>
          <a:off x="1780032" y="2957498"/>
          <a:ext cx="800608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3488">
                  <a:extLst>
                    <a:ext uri="{9D8B030D-6E8A-4147-A177-3AD203B41FA5}">
                      <a16:colId xmlns:a16="http://schemas.microsoft.com/office/drawing/2014/main" val="3690122253"/>
                    </a:ext>
                  </a:extLst>
                </a:gridCol>
                <a:gridCol w="2241296">
                  <a:extLst>
                    <a:ext uri="{9D8B030D-6E8A-4147-A177-3AD203B41FA5}">
                      <a16:colId xmlns:a16="http://schemas.microsoft.com/office/drawing/2014/main" val="3510977545"/>
                    </a:ext>
                  </a:extLst>
                </a:gridCol>
                <a:gridCol w="2241296">
                  <a:extLst>
                    <a:ext uri="{9D8B030D-6E8A-4147-A177-3AD203B41FA5}">
                      <a16:colId xmlns:a16="http://schemas.microsoft.com/office/drawing/2014/main" val="33126065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EXPECTATIVA DE SOBREVIDA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TEMPO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IDADE</a:t>
                      </a:r>
                      <a:r>
                        <a:rPr lang="pt-BR" baseline="0" dirty="0"/>
                        <a:t> MÉDIA PREVISTA</a:t>
                      </a:r>
                      <a:endParaRPr lang="pt-BR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145514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782346"/>
              </p:ext>
            </p:extLst>
          </p:nvPr>
        </p:nvGraphicFramePr>
        <p:xfrm>
          <a:off x="1773936" y="3658538"/>
          <a:ext cx="80060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1776">
                  <a:extLst>
                    <a:ext uri="{9D8B030D-6E8A-4147-A177-3AD203B41FA5}">
                      <a16:colId xmlns:a16="http://schemas.microsoft.com/office/drawing/2014/main" val="3690122253"/>
                    </a:ext>
                  </a:extLst>
                </a:gridCol>
                <a:gridCol w="2232152">
                  <a:extLst>
                    <a:ext uri="{9D8B030D-6E8A-4147-A177-3AD203B41FA5}">
                      <a16:colId xmlns:a16="http://schemas.microsoft.com/office/drawing/2014/main" val="3510977545"/>
                    </a:ext>
                  </a:extLst>
                </a:gridCol>
                <a:gridCol w="2232152">
                  <a:extLst>
                    <a:ext uri="{9D8B030D-6E8A-4147-A177-3AD203B41FA5}">
                      <a16:colId xmlns:a16="http://schemas.microsoft.com/office/drawing/2014/main" val="20317129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 50 ANOS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30,5 ANOS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80,5 ANOS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145514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019658"/>
              </p:ext>
            </p:extLst>
          </p:nvPr>
        </p:nvGraphicFramePr>
        <p:xfrm>
          <a:off x="1767840" y="4103546"/>
          <a:ext cx="80060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1776">
                  <a:extLst>
                    <a:ext uri="{9D8B030D-6E8A-4147-A177-3AD203B41FA5}">
                      <a16:colId xmlns:a16="http://schemas.microsoft.com/office/drawing/2014/main" val="3690122253"/>
                    </a:ext>
                  </a:extLst>
                </a:gridCol>
                <a:gridCol w="2232152">
                  <a:extLst>
                    <a:ext uri="{9D8B030D-6E8A-4147-A177-3AD203B41FA5}">
                      <a16:colId xmlns:a16="http://schemas.microsoft.com/office/drawing/2014/main" val="3510977545"/>
                    </a:ext>
                  </a:extLst>
                </a:gridCol>
                <a:gridCol w="2232152">
                  <a:extLst>
                    <a:ext uri="{9D8B030D-6E8A-4147-A177-3AD203B41FA5}">
                      <a16:colId xmlns:a16="http://schemas.microsoft.com/office/drawing/2014/main" val="20317129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 55 ANOS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26,4 ANOS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81,4 ANOS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145514"/>
                  </a:ext>
                </a:extLst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780892"/>
              </p:ext>
            </p:extLst>
          </p:nvPr>
        </p:nvGraphicFramePr>
        <p:xfrm>
          <a:off x="1773936" y="4524170"/>
          <a:ext cx="80060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1776">
                  <a:extLst>
                    <a:ext uri="{9D8B030D-6E8A-4147-A177-3AD203B41FA5}">
                      <a16:colId xmlns:a16="http://schemas.microsoft.com/office/drawing/2014/main" val="3690122253"/>
                    </a:ext>
                  </a:extLst>
                </a:gridCol>
                <a:gridCol w="2232152">
                  <a:extLst>
                    <a:ext uri="{9D8B030D-6E8A-4147-A177-3AD203B41FA5}">
                      <a16:colId xmlns:a16="http://schemas.microsoft.com/office/drawing/2014/main" val="3510977545"/>
                    </a:ext>
                  </a:extLst>
                </a:gridCol>
                <a:gridCol w="2232152">
                  <a:extLst>
                    <a:ext uri="{9D8B030D-6E8A-4147-A177-3AD203B41FA5}">
                      <a16:colId xmlns:a16="http://schemas.microsoft.com/office/drawing/2014/main" val="20317129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 60 ANOS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22,4 ANOS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82,4 ANOS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145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86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249D2435-A896-41AA-8857-6590E14727DC}"/>
              </a:ext>
            </a:extLst>
          </p:cNvPr>
          <p:cNvSpPr txBox="1"/>
          <p:nvPr/>
        </p:nvSpPr>
        <p:spPr>
          <a:xfrm>
            <a:off x="2366319" y="1068179"/>
            <a:ext cx="7459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 algn="ctr"/>
            <a:r>
              <a:rPr lang="pt-BR" sz="3200" b="1" i="1" dirty="0"/>
              <a:t>Sobrevida aos 55 Anos</a:t>
            </a:r>
            <a:endParaRPr lang="pt-BR" sz="6000" b="1" cap="all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D999206-8E35-4324-AEF4-7C66A38DF7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1184517"/>
              </p:ext>
            </p:extLst>
          </p:nvPr>
        </p:nvGraphicFramePr>
        <p:xfrm>
          <a:off x="970671" y="1652954"/>
          <a:ext cx="9566031" cy="3723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269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Graphic spid="5" grpId="0">
        <p:bldSub>
          <a:bldChart bld="seriesEl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249D2435-A896-41AA-8857-6590E14727DC}"/>
              </a:ext>
            </a:extLst>
          </p:cNvPr>
          <p:cNvSpPr txBox="1"/>
          <p:nvPr/>
        </p:nvSpPr>
        <p:spPr>
          <a:xfrm>
            <a:off x="2366319" y="2707562"/>
            <a:ext cx="7459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 algn="ctr"/>
            <a:r>
              <a:rPr lang="pt-BR" sz="3200" b="1" i="1" dirty="0"/>
              <a:t>Crescimento Salarial</a:t>
            </a:r>
            <a:endParaRPr lang="pt-BR" sz="6000" b="1" cap="all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49D2435-A896-41AA-8857-6590E14727DC}"/>
              </a:ext>
            </a:extLst>
          </p:cNvPr>
          <p:cNvSpPr txBox="1"/>
          <p:nvPr/>
        </p:nvSpPr>
        <p:spPr>
          <a:xfrm>
            <a:off x="2366319" y="2074019"/>
            <a:ext cx="7459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 algn="ctr"/>
            <a:r>
              <a:rPr lang="pt-BR" sz="3200" b="1" i="1" dirty="0"/>
              <a:t>Tábua de Mortalidade</a:t>
            </a:r>
            <a:endParaRPr lang="pt-BR" sz="6000" b="1" cap="all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49D2435-A896-41AA-8857-6590E14727DC}"/>
              </a:ext>
            </a:extLst>
          </p:cNvPr>
          <p:cNvSpPr txBox="1"/>
          <p:nvPr/>
        </p:nvSpPr>
        <p:spPr>
          <a:xfrm>
            <a:off x="1941816" y="3409043"/>
            <a:ext cx="7883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 algn="ctr"/>
            <a:r>
              <a:rPr lang="pt-BR" sz="3200" b="1" i="1" dirty="0"/>
              <a:t>Gerações Futuras de Servidores (Não Tem?)</a:t>
            </a:r>
            <a:endParaRPr lang="pt-BR" sz="6000" b="1" cap="all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49D2435-A896-41AA-8857-6590E14727DC}"/>
              </a:ext>
            </a:extLst>
          </p:cNvPr>
          <p:cNvSpPr txBox="1"/>
          <p:nvPr/>
        </p:nvSpPr>
        <p:spPr>
          <a:xfrm>
            <a:off x="1548919" y="4086140"/>
            <a:ext cx="9094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 algn="ctr"/>
            <a:r>
              <a:rPr lang="pt-BR" sz="3200" b="1" i="1" dirty="0"/>
              <a:t>Abono de Permanência – Opção pela Aposentadoria</a:t>
            </a:r>
            <a:endParaRPr lang="pt-BR" sz="6000" b="1" cap="all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49D2435-A896-41AA-8857-6590E14727DC}"/>
              </a:ext>
            </a:extLst>
          </p:cNvPr>
          <p:cNvSpPr txBox="1"/>
          <p:nvPr/>
        </p:nvSpPr>
        <p:spPr>
          <a:xfrm>
            <a:off x="1548918" y="4695299"/>
            <a:ext cx="9094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 algn="ctr"/>
            <a:r>
              <a:rPr lang="pt-BR" sz="3200" b="1" i="1" dirty="0"/>
              <a:t>Meta Atuarial (6% aa ?)</a:t>
            </a:r>
            <a:endParaRPr lang="pt-BR" sz="6000" b="1" cap="all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49D2435-A896-41AA-8857-6590E14727DC}"/>
              </a:ext>
            </a:extLst>
          </p:cNvPr>
          <p:cNvSpPr txBox="1"/>
          <p:nvPr/>
        </p:nvSpPr>
        <p:spPr>
          <a:xfrm>
            <a:off x="1456944" y="1416561"/>
            <a:ext cx="9278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 algn="ctr"/>
            <a:r>
              <a:rPr lang="pt-BR" sz="3200" b="1" dirty="0">
                <a:solidFill>
                  <a:srgbClr val="C00000"/>
                </a:solidFill>
              </a:rPr>
              <a:t>PRINCIPAIS PARÂMETROS DA AVALIAÇÃO ATUARIAL</a:t>
            </a:r>
            <a:endParaRPr lang="pt-BR" sz="6000" b="1" cap="al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4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249D2435-A896-41AA-8857-6590E14727DC}"/>
              </a:ext>
            </a:extLst>
          </p:cNvPr>
          <p:cNvSpPr txBox="1"/>
          <p:nvPr/>
        </p:nvSpPr>
        <p:spPr>
          <a:xfrm>
            <a:off x="2366319" y="1573792"/>
            <a:ext cx="7459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 algn="ctr"/>
            <a:r>
              <a:rPr lang="pt-BR" sz="3200" b="1" i="1" dirty="0"/>
              <a:t>O Cálculo Atuarial é um Instrumento nas Políticas de RH</a:t>
            </a:r>
            <a:endParaRPr lang="pt-BR" sz="6000" b="1" cap="all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0FB721F-96DB-4EA3-B5CA-F025DD11DA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" y="4851399"/>
            <a:ext cx="3251200" cy="16256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9C0B1C7-94E9-433E-B628-8C5A6C9032EA}"/>
              </a:ext>
            </a:extLst>
          </p:cNvPr>
          <p:cNvSpPr txBox="1"/>
          <p:nvPr/>
        </p:nvSpPr>
        <p:spPr>
          <a:xfrm>
            <a:off x="2366319" y="2674967"/>
            <a:ext cx="7459362" cy="206210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42925" indent="-542925" algn="ctr"/>
            <a:r>
              <a:rPr lang="pt-BR" sz="3200" b="1" i="1" dirty="0"/>
              <a:t>Mensurar o Impacto Atuarial no RPPS Decorrente de Reajustes e Recomposições em Carreiras de Servidores</a:t>
            </a:r>
            <a:endParaRPr lang="pt-BR" sz="6000" b="1" cap="all" dirty="0"/>
          </a:p>
        </p:txBody>
      </p:sp>
    </p:spTree>
    <p:extLst>
      <p:ext uri="{BB962C8B-B14F-4D97-AF65-F5344CB8AC3E}">
        <p14:creationId xmlns:p14="http://schemas.microsoft.com/office/powerpoint/2010/main" val="364812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24775" y="2284336"/>
            <a:ext cx="2021993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600 SERVIDORES ATIVOS</a:t>
            </a:r>
          </a:p>
          <a:p>
            <a:r>
              <a:rPr lang="pt-BR" b="1" dirty="0">
                <a:solidFill>
                  <a:srgbClr val="FFFF00"/>
                </a:solidFill>
              </a:rPr>
              <a:t>500 BENEFICIÁRIOS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3112630" y="2624973"/>
            <a:ext cx="5708" cy="262696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2809549" y="2094228"/>
            <a:ext cx="648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2002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6093954" y="2634495"/>
            <a:ext cx="2046" cy="261744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5762301" y="2103750"/>
            <a:ext cx="724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2014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9037198" y="2634493"/>
            <a:ext cx="24740" cy="261744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8719834" y="2103748"/>
            <a:ext cx="667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2016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356557" y="3554763"/>
            <a:ext cx="24180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Passam à Carreira </a:t>
            </a:r>
            <a:r>
              <a:rPr lang="pt-BR" sz="2800" b="1" dirty="0">
                <a:solidFill>
                  <a:srgbClr val="C00000"/>
                </a:solidFill>
              </a:rPr>
              <a:t>B</a:t>
            </a:r>
          </a:p>
          <a:p>
            <a:r>
              <a:rPr lang="pt-BR" sz="2800" dirty="0"/>
              <a:t>Remuneração de </a:t>
            </a:r>
            <a:r>
              <a:rPr lang="pt-BR" sz="2800" b="1" dirty="0">
                <a:solidFill>
                  <a:srgbClr val="C00000"/>
                </a:solidFill>
              </a:rPr>
              <a:t>300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344566" y="2677076"/>
            <a:ext cx="252774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sz="2800" dirty="0"/>
              <a:t>Projeto de Lei X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791753" y="2336931"/>
            <a:ext cx="1622854" cy="95410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FFFF"/>
                </a:solidFill>
              </a:rPr>
              <a:t>Projeto X Aprovado</a:t>
            </a:r>
            <a:endParaRPr lang="pt-BR" sz="2800" b="1" dirty="0">
              <a:solidFill>
                <a:srgbClr val="FFFFFF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9288361" y="2653254"/>
            <a:ext cx="2469297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dirty="0"/>
              <a:t>Projeto de Lei Y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9366457" y="3549998"/>
            <a:ext cx="24180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Carreira </a:t>
            </a:r>
            <a:r>
              <a:rPr lang="pt-BR" sz="2800" b="1" dirty="0">
                <a:solidFill>
                  <a:srgbClr val="C00000"/>
                </a:solidFill>
              </a:rPr>
              <a:t>B</a:t>
            </a:r>
          </a:p>
          <a:p>
            <a:r>
              <a:rPr lang="pt-BR" sz="2800" dirty="0"/>
              <a:t>Desde 2002</a:t>
            </a:r>
          </a:p>
          <a:p>
            <a:r>
              <a:rPr lang="pt-BR" sz="2800" dirty="0"/>
              <a:t>Para Fins Previdenciários</a:t>
            </a:r>
          </a:p>
        </p:txBody>
      </p:sp>
      <p:cxnSp>
        <p:nvCxnSpPr>
          <p:cNvPr id="20" name="Conector reto 19"/>
          <p:cNvCxnSpPr/>
          <p:nvPr/>
        </p:nvCxnSpPr>
        <p:spPr>
          <a:xfrm>
            <a:off x="515815" y="3417122"/>
            <a:ext cx="11242431" cy="0"/>
          </a:xfrm>
          <a:prstGeom prst="line">
            <a:avLst/>
          </a:prstGeom>
          <a:ln w="73025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515815" y="3587463"/>
            <a:ext cx="24180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Pertencem à Carreira </a:t>
            </a:r>
            <a:r>
              <a:rPr lang="pt-BR" sz="2800" b="1" dirty="0">
                <a:solidFill>
                  <a:srgbClr val="C00000"/>
                </a:solidFill>
              </a:rPr>
              <a:t>A</a:t>
            </a:r>
          </a:p>
          <a:p>
            <a:r>
              <a:rPr lang="pt-BR" sz="2800" dirty="0"/>
              <a:t>Remuneração de </a:t>
            </a:r>
            <a:r>
              <a:rPr lang="pt-BR" sz="2800" b="1" dirty="0">
                <a:solidFill>
                  <a:srgbClr val="C0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421611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/>
      <p:bldP spid="13" grpId="0"/>
      <p:bldP spid="14" grpId="0"/>
      <p:bldP spid="16" grpId="0" animBg="1"/>
      <p:bldP spid="17" grpId="0" animBg="1"/>
      <p:bldP spid="18" grpId="0" animBg="1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249D2435-A896-41AA-8857-6590E14727DC}"/>
              </a:ext>
            </a:extLst>
          </p:cNvPr>
          <p:cNvSpPr txBox="1"/>
          <p:nvPr/>
        </p:nvSpPr>
        <p:spPr>
          <a:xfrm>
            <a:off x="238278" y="1986654"/>
            <a:ext cx="6589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 algn="ctr"/>
            <a:r>
              <a:rPr lang="pt-BR" sz="4000" b="1" i="1" dirty="0"/>
              <a:t>O Cálculo Atuarial é um Referencial para a Política de Investimentos do RPPS</a:t>
            </a:r>
            <a:endParaRPr lang="pt-BR" sz="7200" b="1" cap="all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661" y="2608419"/>
            <a:ext cx="4035219" cy="268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3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998768590"/>
              </p:ext>
            </p:extLst>
          </p:nvPr>
        </p:nvGraphicFramePr>
        <p:xfrm>
          <a:off x="1341121" y="1099334"/>
          <a:ext cx="9333728" cy="5057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2717919" y="2981815"/>
            <a:ext cx="1731264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Receitas Contributivas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550357" y="2981816"/>
            <a:ext cx="1731264" cy="646331"/>
          </a:xfrm>
          <a:prstGeom prst="rect">
            <a:avLst/>
          </a:prstGeom>
          <a:solidFill>
            <a:srgbClr val="F4B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Período de Utilização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053661" y="4641188"/>
            <a:ext cx="173126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Período de Acumulação</a:t>
            </a:r>
          </a:p>
        </p:txBody>
      </p:sp>
      <p:cxnSp>
        <p:nvCxnSpPr>
          <p:cNvPr id="9" name="Conector de Seta Reta 8"/>
          <p:cNvCxnSpPr/>
          <p:nvPr/>
        </p:nvCxnSpPr>
        <p:spPr>
          <a:xfrm>
            <a:off x="3583551" y="3628146"/>
            <a:ext cx="0" cy="567336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6096000" y="1988167"/>
            <a:ext cx="1731264" cy="64633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Despesas Previdenciárias</a:t>
            </a:r>
          </a:p>
        </p:txBody>
      </p:sp>
      <p:cxnSp>
        <p:nvCxnSpPr>
          <p:cNvPr id="12" name="Conector de Seta Reta 11"/>
          <p:cNvCxnSpPr/>
          <p:nvPr/>
        </p:nvCxnSpPr>
        <p:spPr>
          <a:xfrm>
            <a:off x="6961632" y="2634498"/>
            <a:ext cx="0" cy="56733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>
            <a:stCxn id="6" idx="1"/>
          </p:cNvCxnSpPr>
          <p:nvPr/>
        </p:nvCxnSpPr>
        <p:spPr>
          <a:xfrm flipH="1" flipV="1">
            <a:off x="3169921" y="4523232"/>
            <a:ext cx="883740" cy="441122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59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  <p:bldP spid="11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427</Words>
  <Application>Microsoft Office PowerPoint</Application>
  <PresentationFormat>Widescreen</PresentationFormat>
  <Paragraphs>106</Paragraphs>
  <Slides>17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Tema do Office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Paulo Roberto Caldart</cp:lastModifiedBy>
  <cp:revision>109</cp:revision>
  <dcterms:created xsi:type="dcterms:W3CDTF">2019-05-07T17:44:33Z</dcterms:created>
  <dcterms:modified xsi:type="dcterms:W3CDTF">2019-06-27T00:30:33Z</dcterms:modified>
</cp:coreProperties>
</file>